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2" r:id="rId3"/>
    <p:sldId id="264" r:id="rId4"/>
    <p:sldId id="266" r:id="rId5"/>
    <p:sldId id="257" r:id="rId6"/>
    <p:sldId id="267" r:id="rId7"/>
    <p:sldId id="270" r:id="rId8"/>
    <p:sldId id="268" r:id="rId9"/>
    <p:sldId id="271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85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84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44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908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84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41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61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38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06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55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84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BA43-958A-42BB-87CF-DA9C44BB18B1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F70DD-3C12-47B1-A8EE-1B3D6C7DD5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0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RTL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62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1690688"/>
            <a:ext cx="1527048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84248" y="1690688"/>
            <a:ext cx="2084832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2595944"/>
            <a:ext cx="167335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84248" y="2595944"/>
            <a:ext cx="2377440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3656648"/>
            <a:ext cx="176479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84247" y="3656648"/>
            <a:ext cx="2084833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7200" y="4717352"/>
            <a:ext cx="176479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984247" y="4717352"/>
            <a:ext cx="2084833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04431" y="2595944"/>
            <a:ext cx="1917193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183879" y="2595944"/>
            <a:ext cx="2084833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04431" y="1657732"/>
            <a:ext cx="176479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031478" y="1657732"/>
            <a:ext cx="2084833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04431" y="3656648"/>
            <a:ext cx="2152638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183880" y="3656648"/>
            <a:ext cx="1932432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1911096" y="217627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1911096" y="3204020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1911096" y="423729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8159495" y="217627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>
            <a:off x="8147303" y="3166016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右彎箭號 28"/>
          <p:cNvSpPr/>
          <p:nvPr/>
        </p:nvSpPr>
        <p:spPr>
          <a:xfrm>
            <a:off x="4571999" y="1690688"/>
            <a:ext cx="1932431" cy="3320224"/>
          </a:xfrm>
          <a:prstGeom prst="bentArrow">
            <a:avLst>
              <a:gd name="adj1" fmla="val 6283"/>
              <a:gd name="adj2" fmla="val 10027"/>
              <a:gd name="adj3" fmla="val 23930"/>
              <a:gd name="adj4" fmla="val 30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253996" y="208889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DRU</a:t>
            </a:r>
            <a:endParaRPr lang="zh-TW" altLang="en-US" sz="3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589263" y="208889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DRU</a:t>
            </a:r>
            <a:endParaRPr lang="zh-TW" altLang="en-US" sz="32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589263" y="3048060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acf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bdeg</a:t>
            </a:r>
            <a:endParaRPr lang="zh-TW" altLang="en-US" sz="3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206753" y="305841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acf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bdeg</a:t>
            </a:r>
            <a:endParaRPr lang="zh-TW" altLang="en-US" sz="3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244852" y="410832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IDRU</a:t>
            </a:r>
            <a:endParaRPr lang="zh-TW" altLang="en-US" sz="32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221992" y="5143277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transpose</a:t>
            </a:r>
            <a:endParaRPr lang="zh-TW" altLang="en-US" sz="32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589263" y="4132577"/>
            <a:ext cx="241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IDRU,output</a:t>
            </a:r>
            <a:endParaRPr lang="zh-TW" altLang="en-US" sz="32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74904" y="2146518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255~-256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56616" y="3134595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511~-512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74904" y="4197473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1023~-1024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56616" y="5255622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1023~-1024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419087" y="3095056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2047~-2048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19087" y="2138534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1023~-1024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455664" y="4264250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4095~-4096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89356" y="5560716"/>
            <a:ext cx="457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real range of IDRU output is 2047~-2048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1420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字方塊 38"/>
          <p:cNvSpPr txBox="1"/>
          <p:nvPr/>
        </p:nvSpPr>
        <p:spPr>
          <a:xfrm>
            <a:off x="374904" y="4197473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4095~-4096</a:t>
            </a:r>
            <a:endParaRPr lang="zh-TW" altLang="en-US" sz="2400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1690688"/>
            <a:ext cx="2029966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84248" y="1690688"/>
            <a:ext cx="2084832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" y="2595944"/>
            <a:ext cx="215341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84248" y="2595944"/>
            <a:ext cx="2377440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" y="3656648"/>
            <a:ext cx="235915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16352" y="3656648"/>
            <a:ext cx="1252728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1911096" y="217627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1911096" y="3204020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>
            <a:off x="1911096" y="423729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8159495" y="2176272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22"/>
          <p:cNvSpPr/>
          <p:nvPr/>
        </p:nvSpPr>
        <p:spPr>
          <a:xfrm>
            <a:off x="8147303" y="3166016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右彎箭號 28"/>
          <p:cNvSpPr/>
          <p:nvPr/>
        </p:nvSpPr>
        <p:spPr>
          <a:xfrm>
            <a:off x="4571999" y="1690688"/>
            <a:ext cx="1932431" cy="3320224"/>
          </a:xfrm>
          <a:prstGeom prst="bentArrow">
            <a:avLst>
              <a:gd name="adj1" fmla="val 6283"/>
              <a:gd name="adj2" fmla="val 10027"/>
              <a:gd name="adj3" fmla="val 23930"/>
              <a:gd name="adj4" fmla="val 30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253996" y="208889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DRU</a:t>
            </a:r>
            <a:endParaRPr lang="zh-TW" altLang="en-US" sz="3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8589263" y="208889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DRU</a:t>
            </a:r>
            <a:endParaRPr lang="zh-TW" altLang="en-US" sz="32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589263" y="3048060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acf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bdeg</a:t>
            </a:r>
            <a:endParaRPr lang="zh-TW" altLang="en-US" sz="3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206753" y="305841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acf</a:t>
            </a:r>
            <a:r>
              <a:rPr lang="zh-TW" altLang="en-US" sz="3200" dirty="0"/>
              <a:t>、</a:t>
            </a:r>
            <a:r>
              <a:rPr lang="en-US" altLang="zh-TW" sz="3200" dirty="0" err="1"/>
              <a:t>bdeg</a:t>
            </a:r>
            <a:endParaRPr lang="zh-TW" altLang="en-US" sz="3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244852" y="4108322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IDRU</a:t>
            </a:r>
            <a:endParaRPr lang="zh-TW" altLang="en-US" sz="32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221992" y="5153183"/>
            <a:ext cx="196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transpose</a:t>
            </a:r>
            <a:endParaRPr lang="zh-TW" altLang="en-US" sz="32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589263" y="4132577"/>
            <a:ext cx="241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err="1"/>
              <a:t>IDRU</a:t>
            </a:r>
            <a:endParaRPr lang="zh-TW" altLang="en-US" sz="32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74904" y="2146518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2047~-2048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56616" y="3134595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2047~-2048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56616" y="5255622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8191~-8192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419087" y="3095056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8191~-8192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19087" y="2138534"/>
            <a:ext cx="1965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8191~-8092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153913" y="4191098"/>
            <a:ext cx="226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16381~-16382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03262" y="5874810"/>
            <a:ext cx="457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real range of IDRU output is 255~-256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7200" y="4732916"/>
            <a:ext cx="235915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2816352" y="4732916"/>
            <a:ext cx="1252728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507480" y="1640725"/>
            <a:ext cx="2359152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866632" y="1640725"/>
            <a:ext cx="1252728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507480" y="2665068"/>
            <a:ext cx="2535936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8866632" y="2665068"/>
            <a:ext cx="1252728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504430" y="3632730"/>
            <a:ext cx="2682240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9186670" y="3632730"/>
            <a:ext cx="929640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504430" y="4658186"/>
            <a:ext cx="2682240" cy="4855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9186670" y="4658186"/>
            <a:ext cx="929640" cy="485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向下箭號 54"/>
          <p:cNvSpPr/>
          <p:nvPr/>
        </p:nvSpPr>
        <p:spPr>
          <a:xfrm>
            <a:off x="8162544" y="4182006"/>
            <a:ext cx="219456" cy="419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8589263" y="5127287"/>
            <a:ext cx="2410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6153913" y="5197025"/>
            <a:ext cx="2267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32763~-32764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969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many digits do we need in each stage?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1750" t="31066" r="45250" b="45734"/>
          <a:stretch/>
        </p:blipFill>
        <p:spPr>
          <a:xfrm>
            <a:off x="838200" y="1690688"/>
            <a:ext cx="4023360" cy="159105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038344" y="2184464"/>
            <a:ext cx="1682496" cy="603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1900" t="31334" r="41050" b="45866"/>
          <a:stretch/>
        </p:blipFill>
        <p:spPr>
          <a:xfrm>
            <a:off x="6720840" y="1528092"/>
            <a:ext cx="5198452" cy="179946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237988" y="1528092"/>
            <a:ext cx="137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err="1"/>
              <a:t>DCT</a:t>
            </a:r>
            <a:endParaRPr lang="zh-TW" altLang="en-US" sz="4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1525" t="31466" r="45249" b="44934"/>
          <a:stretch/>
        </p:blipFill>
        <p:spPr>
          <a:xfrm>
            <a:off x="838200" y="3798063"/>
            <a:ext cx="4050792" cy="16184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l="21750" t="31200" r="41275" b="45734"/>
          <a:stretch/>
        </p:blipFill>
        <p:spPr>
          <a:xfrm>
            <a:off x="6720840" y="3629281"/>
            <a:ext cx="5574180" cy="1956051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4963668" y="4426051"/>
            <a:ext cx="1682496" cy="603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163312" y="3769679"/>
            <a:ext cx="137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 err="1"/>
              <a:t>IDCT</a:t>
            </a:r>
            <a:endParaRPr lang="zh-TW" altLang="en-US" sz="4400" dirty="0"/>
          </a:p>
        </p:txBody>
      </p:sp>
      <p:sp>
        <p:nvSpPr>
          <p:cNvPr id="13" name="十字形 12"/>
          <p:cNvSpPr/>
          <p:nvPr/>
        </p:nvSpPr>
        <p:spPr>
          <a:xfrm rot="2701310">
            <a:off x="1196358" y="3073967"/>
            <a:ext cx="3364992" cy="3307670"/>
          </a:xfrm>
          <a:prstGeom prst="plus">
            <a:avLst>
              <a:gd name="adj" fmla="val 4667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0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Simple testbench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984809"/>
              </p:ext>
            </p:extLst>
          </p:nvPr>
        </p:nvGraphicFramePr>
        <p:xfrm>
          <a:off x="3657600" y="3713693"/>
          <a:ext cx="4876800" cy="172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0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33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34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22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30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15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23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31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39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47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>
                          <a:effectLst/>
                        </a:rPr>
                        <a:t>55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200" u="none" strike="noStrike" dirty="0">
                          <a:effectLst/>
                        </a:rPr>
                        <a:t>63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293C847C-B585-4086-AFC7-FE72B934F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Test if the result matrix after DCT and inverse DCT is the original input.</a:t>
            </a:r>
          </a:p>
          <a:p>
            <a:pPr lvl="1"/>
            <a:r>
              <a:rPr lang="en-US" altLang="zh-TW" dirty="0"/>
              <a:t>IDCT(DCT(X))==X?</a:t>
            </a:r>
          </a:p>
          <a:p>
            <a:r>
              <a:rPr lang="en-US" altLang="zh-TW" dirty="0"/>
              <a:t>The input matrix X is: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99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101" t="21067" r="12024" b="59199"/>
          <a:stretch/>
        </p:blipFill>
        <p:spPr>
          <a:xfrm>
            <a:off x="192024" y="3260471"/>
            <a:ext cx="11598088" cy="14991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575" t="22000" r="12175" b="59866"/>
          <a:stretch/>
        </p:blipFill>
        <p:spPr>
          <a:xfrm>
            <a:off x="192024" y="1508760"/>
            <a:ext cx="11598088" cy="1371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360952" y="5139724"/>
            <a:ext cx="5273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learned that improper truncation handling will cause great error!!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73608" y="5140520"/>
            <a:ext cx="4643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Latency=69 </a:t>
            </a:r>
            <a:r>
              <a:rPr lang="en-US" altLang="zh-TW" sz="4400" dirty="0" err="1"/>
              <a:t>clk</a:t>
            </a:r>
            <a:r>
              <a:rPr lang="en-US" altLang="zh-TW" sz="4400" dirty="0"/>
              <a:t> </a:t>
            </a:r>
          </a:p>
          <a:p>
            <a:r>
              <a:rPr lang="en-US" altLang="zh-TW" sz="4400" dirty="0"/>
              <a:t>Through put 1/</a:t>
            </a:r>
            <a:r>
              <a:rPr lang="en-US" altLang="zh-TW" sz="4400" dirty="0" err="1"/>
              <a:t>clk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2630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83680" y="2368296"/>
            <a:ext cx="4770120" cy="3808667"/>
          </a:xfrm>
        </p:spPr>
        <p:txBody>
          <a:bodyPr/>
          <a:lstStyle/>
          <a:p>
            <a:r>
              <a:rPr lang="en-US" altLang="zh-TW" dirty="0"/>
              <a:t>Input delay is set to 6ns</a:t>
            </a:r>
          </a:p>
          <a:p>
            <a:pPr lvl="1"/>
            <a:r>
              <a:rPr lang="en-US" altLang="zh-TW" dirty="0"/>
              <a:t>Clock cycle set to 10 ns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075" t="20133" r="48175" b="36000"/>
          <a:stretch/>
        </p:blipFill>
        <p:spPr>
          <a:xfrm>
            <a:off x="347472" y="512064"/>
            <a:ext cx="5943600" cy="30083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749" t="15866" r="49075" b="37600"/>
          <a:stretch/>
        </p:blipFill>
        <p:spPr>
          <a:xfrm>
            <a:off x="416052" y="3520440"/>
            <a:ext cx="5751576" cy="31912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5025" t="58133" r="54025" b="17467"/>
          <a:stretch/>
        </p:blipFill>
        <p:spPr>
          <a:xfrm>
            <a:off x="6472428" y="4279392"/>
            <a:ext cx="4992624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3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TODOs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finite</a:t>
            </a:r>
            <a:r>
              <a:rPr lang="zh-TW" altLang="en-US" sz="2400" dirty="0"/>
              <a:t> </a:t>
            </a:r>
            <a:r>
              <a:rPr lang="en-US" altLang="zh-TW" sz="2400" dirty="0"/>
              <a:t>state</a:t>
            </a:r>
            <a:r>
              <a:rPr lang="zh-TW" altLang="en-US" sz="2400" dirty="0"/>
              <a:t> </a:t>
            </a:r>
            <a:r>
              <a:rPr lang="en-US" altLang="zh-TW" sz="2400" dirty="0"/>
              <a:t>machine is declared multiple times in different modules.</a:t>
            </a:r>
          </a:p>
          <a:p>
            <a:endParaRPr lang="en-US" altLang="zh-TW" sz="800" dirty="0"/>
          </a:p>
          <a:p>
            <a:r>
              <a:rPr lang="en-US" altLang="zh-TW" sz="2400" dirty="0"/>
              <a:t>Transpose mem could use shift register instead of MUX. This could further reduce the area.</a:t>
            </a:r>
          </a:p>
          <a:p>
            <a:endParaRPr lang="en-US" altLang="zh-TW" sz="800" dirty="0"/>
          </a:p>
          <a:p>
            <a:r>
              <a:rPr lang="en-US" altLang="zh-TW" sz="2400" dirty="0"/>
              <a:t>More pipeline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450" t="34000" r="55975" b="46400"/>
          <a:stretch/>
        </p:blipFill>
        <p:spPr>
          <a:xfrm>
            <a:off x="1011935" y="4327652"/>
            <a:ext cx="7302573" cy="19842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8720" y="5093208"/>
            <a:ext cx="6684264" cy="704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7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Current critical path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649" t="18534" r="16225" b="30800"/>
          <a:stretch/>
        </p:blipFill>
        <p:spPr>
          <a:xfrm>
            <a:off x="226906" y="1925606"/>
            <a:ext cx="11617086" cy="49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299</Words>
  <Application>Microsoft Office PowerPoint</Application>
  <PresentationFormat>寬螢幕</PresentationFormat>
  <Paragraphs>149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Office 佈景主題</vt:lpstr>
      <vt:lpstr>RTL</vt:lpstr>
      <vt:lpstr>DCT</vt:lpstr>
      <vt:lpstr>IDCT</vt:lpstr>
      <vt:lpstr>How many digits do we need in each stage?</vt:lpstr>
      <vt:lpstr>Simple testbench</vt:lpstr>
      <vt:lpstr>Result</vt:lpstr>
      <vt:lpstr>PowerPoint 簡報</vt:lpstr>
      <vt:lpstr>TODOs</vt:lpstr>
      <vt:lpstr>Current critical path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測資</dc:title>
  <dc:creator>brandon</dc:creator>
  <cp:lastModifiedBy>陳柏帆</cp:lastModifiedBy>
  <cp:revision>30</cp:revision>
  <dcterms:created xsi:type="dcterms:W3CDTF">2018-04-16T10:54:50Z</dcterms:created>
  <dcterms:modified xsi:type="dcterms:W3CDTF">2022-03-20T18:01:33Z</dcterms:modified>
</cp:coreProperties>
</file>